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64" r:id="rId2"/>
    <p:sldId id="2813" r:id="rId3"/>
    <p:sldId id="2801" r:id="rId4"/>
    <p:sldId id="2802" r:id="rId5"/>
    <p:sldId id="257" r:id="rId6"/>
    <p:sldId id="2804" r:id="rId7"/>
    <p:sldId id="2805" r:id="rId8"/>
    <p:sldId id="2818" r:id="rId9"/>
    <p:sldId id="2806" r:id="rId10"/>
    <p:sldId id="2814" r:id="rId11"/>
    <p:sldId id="2811" r:id="rId12"/>
    <p:sldId id="2815" r:id="rId13"/>
    <p:sldId id="2819" r:id="rId14"/>
    <p:sldId id="2816" r:id="rId15"/>
    <p:sldId id="2809" r:id="rId16"/>
    <p:sldId id="2808" r:id="rId17"/>
    <p:sldId id="281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5" autoAdjust="0"/>
    <p:restoredTop sz="78652" autoAdjust="0"/>
  </p:normalViewPr>
  <p:slideViewPr>
    <p:cSldViewPr snapToGrid="0">
      <p:cViewPr varScale="1">
        <p:scale>
          <a:sx n="68" d="100"/>
          <a:sy n="68" d="100"/>
        </p:scale>
        <p:origin x="105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5D43E-1F8D-4FB8-B57D-F0BD0008E730}" type="datetimeFigureOut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CF34B-39F6-4351-9475-D0C100911D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56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各位老師、同學大家好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我們這組的題目是貨櫃追蹤解決方案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我是生機碩二的鄭子揚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他是生機碩二的詹閎棋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178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使用者端負責將儲存在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的資料做讀取並以視覺化的方式呈現給使用者查閱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，左手邊這張是我們的使用者端的架構。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的網頁程式透過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完成，它是可以透過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撰寫的輕量級網路框架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，在程式碼中加入資料表的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就可以進行資料讀取及修改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地圖呈現方面，我們使用的是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openstreetmap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這個函式庫，它是一個開放式的地圖協作計畫，跟維基百科一樣可以讓使用者自行運用並加入新的資訊。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而本專題的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目的是要讓貨運司機可以在讀取網頁時可以看到貨櫃最新的位置，因此我們的處理方式是找到每個不同裝置在最新的時間的經緯度，並輸入到地圖上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在地圖中使用者可以透過點選地圖上的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個貨櫃的詳細資訊，如貨櫃的編號及其在這個位置的日期以及時間。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019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2829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我們也針對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廣播距離做了一個實驗，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們兩位同學一人各持一台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末端節點裝置在校園內行走，測試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封包可以在多遠的距離傳輸，以及面對多個節點時能否正確回傳資訊。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畫面的截圖，上方紅色路徑為裝置編號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003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的軌跡，藍色則為編號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的軌跡。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根據結果顯示，量測到最遠的距離為台大小福樓，這邊使用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map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距離量測的功能，量測出的距離大約為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公尺。但是在其他相對距離較短的範圍內，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卻沒有接收到回傳的封包，推測原因可能為校園中的建築物、樹木等障礙物阻擋，導致訊號無法維持在視距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(Line Of Sight)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內傳播，因此無法達到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理想中可以在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10~20km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的傳播距離。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20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這邊簡單幫我們的專題做結論，我們透過課堂所提供的器材和教授的技術，建立一個可以透過網頁</a:t>
            </a:r>
            <a:r>
              <a:rPr lang="en-US" altLang="zh-TW" dirty="0" err="1"/>
              <a:t>gui</a:t>
            </a:r>
            <a:r>
              <a:rPr lang="zh-TW" altLang="en-US" dirty="0"/>
              <a:t>來呈現資料的貨櫃追蹤系統，可以對貨櫃做即時的定位。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但仍有幾項重大的缺失，就是末端節點工耗過大的問題，無法因應長時間的使用需求，另外</a:t>
            </a:r>
            <a:r>
              <a:rPr lang="en-US" altLang="zh-TW" dirty="0" err="1"/>
              <a:t>lora</a:t>
            </a:r>
            <a:r>
              <a:rPr lang="zh-TW" altLang="en-US" dirty="0"/>
              <a:t>的訊號強度容易受到障礙物的影響，導致訊息無法正確傳輸，而卸貨碼頭貨櫃都以堆疊方式排列，訊號被阻擋的情形可能會比我們在學校做實驗還要更差。另外就是我們使用到很多功能都是開源的資源，所以能夠呈現的東西很有限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101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這邊要講的是針對我們的貨櫃追蹤系統可以改良的部分，基本上低工耗、硬體和外殼是息息相關，使用更適合的</a:t>
            </a:r>
            <a:r>
              <a:rPr lang="en-US" altLang="zh-TW" dirty="0" err="1"/>
              <a:t>mcu</a:t>
            </a:r>
            <a:r>
              <a:rPr lang="zh-TW" altLang="en-US" dirty="0"/>
              <a:t>和</a:t>
            </a:r>
            <a:r>
              <a:rPr lang="en-US" altLang="zh-TW" dirty="0" err="1"/>
              <a:t>gps</a:t>
            </a:r>
            <a:r>
              <a:rPr lang="zh-TW" altLang="en-US" dirty="0"/>
              <a:t>模組，並整合成在一個更小的電路板，可以降低能耗之外，也可以讓整體截點體積縮小，更方便貼於貨櫃箱外側，另外模組的外殼除了要能忍受擠壓外，還要能夠承受雨水和海水的侵蝕。</a:t>
            </a:r>
            <a:endParaRPr lang="en-US" altLang="zh-TW" dirty="0"/>
          </a:p>
          <a:p>
            <a:r>
              <a:rPr lang="en-US" altLang="zh-TW" dirty="0"/>
              <a:t>/</a:t>
            </a:r>
          </a:p>
          <a:p>
            <a:r>
              <a:rPr lang="zh-TW" altLang="en-US" dirty="0"/>
              <a:t>至於在使用者介面上，除了給貨運司機監控的畫面優化之外，在末端節點設置上也要更方便，像我們在做專題時，是透過寫程式碼的方式寫入裝置名稱，但在實際應用上如果可以透過手機對截點連線做寫值，應該可以提高這個系統的便利性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01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這兩年很常聽到新聞聊到貨櫃塞港的情形，這是因為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Covid-19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疫情影響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讓世界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各國政府為了圍堵疫情擴散，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執行分流上班等措施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造成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商港碼頭的卸貨人員的人力短缺，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貨物需求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卻沒有因為疫情而減少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這就是塞港的成因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，而這也導致市場供貨不足和貨櫃運輸成本上升等後續效應。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而塞港問題又因為現在的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Omicron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的出現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沒有緩解的現象，特別是在遠東地區至美國西岸的航線，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月時每天有平均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艘貨船在洛杉磯外海等待卸貨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9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本專題的目標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是透過課堂提供的器材程式碼以及上課的實驗所教過的一些技術來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建立一個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追蹤貨櫃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的物聯網系統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讓貨運駕駛、業者和碼頭調度人員，可以透過網頁監控卸貨區的貨櫃數量及位置，提高駕駛和工人找尋貨櫃的效率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以方便下一艘貨輪入港時有多餘空間進行卸貨以解決塞港現象。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319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這張圖是我們貨櫃追蹤系統的架構圖，我們會將末端節點年在貨櫃集中箱外面，這些末端節點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的方式將含有裝置名稱、日期、時間以及經緯度的資訊傳送給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除了扮演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的功能之外，也同時為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Broker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的角色，負責將末端節點傳送的資料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的雲端資料庫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在雲端資料庫中我們會建立一個資料的儲存規則，讓資料排列成我們想要的形式並儲存在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資料表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在使用者端則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以網頁的方式呈現，使用者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透過請求的方式，讓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貨櫃集裝箱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最新的位置顯示在網頁地圖中。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4485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在末端節點上我們使用的是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作為主要的控制器，定位則採用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neo-8m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模組，通訊則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傳遞末端節點的裝置資訊，使用的模組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也是課堂提供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的擴充版。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為了方便在戶外進行位置的量測，我們將整組末端節點的裝置放入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左邊這個透明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盒子中，並在其中一側開口讓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模組的天線外露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，大概的構造就如右邊的爆炸圖所示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而我們的實驗方式就是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採取手持的方式拿著盒子在校園中移動進行經緯度的量測。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09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這邊要講的是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末端節點的運作流程，程式一開始會等待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模組抓取固定的衛星，抓取衛星後，程式會將末端接點的資訊整理成一組封包，並透過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將封包傳送給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做接收。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在封包被傳送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會進入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的深度睡眠模式以減少工耗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，待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被喚醒後則會重複上述流程。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右邊這張表是末端節點傳輸的訊息內容，其中的經度跟緯度必須取到小數點以下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位才能顯示較精細的位置</a:t>
            </a:r>
            <a:r>
              <a:rPr lang="zh-TW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，裝置名稱我是先設置</a:t>
            </a:r>
            <a:r>
              <a:rPr lang="en-US" altLang="zh-TW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001</a:t>
            </a:r>
            <a:r>
              <a:rPr lang="zh-TW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，才真實情況下可以依據不同航運公司的代碼做命名，例如陽明</a:t>
            </a:r>
            <a:r>
              <a:rPr lang="en-US" altLang="zh-TW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001</a:t>
            </a:r>
            <a:r>
              <a:rPr lang="zh-TW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，長榮</a:t>
            </a:r>
            <a:r>
              <a:rPr lang="en-US" altLang="zh-TW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</a:t>
            </a:r>
            <a:r>
              <a:rPr lang="zh-TW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64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我們最終目標是希望追蹤系統可以使用半年以上至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年的壽命，因為必須經過漫長的海運行程，所以在能耗方面要盡量壓低。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所以在程式完成位置接收以及封包傳送後，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ATmega328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微控制器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會進入最省電的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down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狀態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圖是我們使用三用電表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量測工作狀態及睡眠狀態的電流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，而根據結果顯示在深度睡眠模式下的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板電流消耗下降約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27%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05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負責收集末端節點的資料，並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將資料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上傳到雲端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做計算或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儲存。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可以分為兩個部份分別是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Broker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的硬體使用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 UNO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Dragino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sheild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擴充板，而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 Broker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的硬體則使用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 3b+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在實驗過程中被放置於窗台上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，並將窗戶打開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，以獲得最佳的接收訊號品質。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右上角是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Gateway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運作流程，在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得到末端節點的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封包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USB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傳給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樹莓派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，樹莓派中的程式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會將送進來的資料整理成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的形式，並透過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MQTT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的方式，將這串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的訊息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給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雲端。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在傳遞的訊息中，裝置名稱和經緯度資料一樣維持字串的方式傳遞，而時間方面則將日期與時分秒做相加，形成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位數的整數型態，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那至於為甚麼要用整數型態傳資料，後面在雲端會解釋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10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前面有提到上傳到雲端的資料會先經過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IoT Core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，在儲存進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的資料表中。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在存入時，我們可以對資料表建立儲存的規則，讓資料排列成我們想要的形式，分別是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把末端節點的裝置名稱設置為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 Key 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可以同時接收多台裝置回傳的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透過設置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可以將資料做分類處理，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讓我們在分析資料時更加方便</a:t>
            </a:r>
            <a:endParaRPr lang="en-US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</a:p>
          <a:p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 key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則設置為時間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那我們剛剛將時間設置為整數型態，就是方便我們在儲存資料的時候，可以依據時間的數字的大小，作時間先後順序的排列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CF34B-39F6-4351-9475-D0C100911DC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594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C2E3B9-EF80-48CE-9E7B-650CB6545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808699-7B88-488A-A93E-CD990EE6B6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8EBB20-3E24-43C0-BCB2-50A6F1B9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490F-F4B6-49B0-8DC9-685245F0B0E9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222BF1-2293-4ABF-90EE-DA3FE0629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519E31-5D8D-41E1-92AD-9019C531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761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A79AA-9124-4669-9679-2DAE7A373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F909944-1B5A-4C6C-8CE1-7BB98EA18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BFB997-ED57-4339-A2B4-8DA521BD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7516-C26B-4B35-A8BD-81F192D1DD83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3E5219-6895-4F48-B9B3-B7848821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BABE3E-F0C7-4464-97C5-37D0EFFC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4669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61AB11-B6F5-4EC9-974F-11FCACCEE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5219FE-33FB-4124-91A6-AF12702A3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DF53BE-57CC-4618-8410-61498155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027F-E9C7-45DE-8FE4-A4F2FCFBED4F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D1B887-E974-48ED-B563-F2A3734CA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26834A-4602-4735-A34A-AF0E28443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91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BA534-94FB-4766-ACB2-C7883A5B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BB14CE-46C7-4306-98AF-BE34F4157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E41C3D-AB17-457A-B8A3-945E1795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D2020-FAAF-416D-BA7D-31A7E6E201D7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50500D-B263-48CD-A67F-15C377C99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A5441F-92BA-4E76-8E03-89D32718A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047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D21B6C-D5BD-475B-88D9-C7FF9F70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E2AE30-F448-416D-84DB-4F0998142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0FDE84-0CA1-46C5-AC94-8CCAD5FE9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687-CF7E-47A8-A225-51A5F5AB9A19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AD26C2-8819-4B02-A402-D6F1772E9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F517F7-B5FE-4C79-9E81-54883772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95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FACF9C-6BF7-416A-9F88-27612AD9F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B9E376-8F00-4E86-97C8-4FB8B3112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7BC615B-38AA-477F-85F7-5A9353B8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915C07-54E6-430A-86F0-D4669372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1CCE-8DCC-4E80-BED2-26A6585D680E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EB882F-9F37-4B7C-99C2-B6234917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F6A264-B4F8-4DAD-8198-A5DC7DF0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495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527DA-36A9-4985-91C0-0878A380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0C92F3-E74F-4D86-BC68-810CA2B9C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5E5F57-FD8E-43D1-8F48-08DC38656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4833E92-5059-4C6A-961F-442C1D124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6C7214C-81AF-4DFF-885A-331BF0FB8A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C78B569-AFBB-4C14-92A0-01506036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3738-6B84-48CD-8C22-5F52136FF951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060A1C0-B203-4218-9226-DDA747794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F2ABE9-E79D-41A3-A674-4F8D37F91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51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9B5F2-7AD4-4886-9107-B05E723A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8F21A78-AD02-4F70-A2D6-B9288D3F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C081-C60E-4B53-8934-BC6050AE8F5D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D38434-2257-48BA-8529-47B6B9F2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07E9B6-0332-4935-BF05-B34A777C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95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6D40D68-8E99-4412-9D52-7E540AFA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09673-C829-467E-82EA-3D63F5BA1B8B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89FC50B-270E-4D73-97C9-892DB0215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6F938E-5C6E-45B8-866B-B54D48AE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640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42761-C765-43E9-AC41-729ED2C8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26F752-6954-43C0-8DD2-FF1D6DB7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563AFC-0A74-4317-9000-E8A08FED7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E18D26C-0084-4DB8-8A75-35A5D5B1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A552-ADA0-495B-82D9-EEB5235EA416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D9BED09-0C12-4E24-8232-339FAA4D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5C14B4-05F3-4D09-AB94-BDEE97654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7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70A5E-7A6E-4A78-95EB-B1A4314DF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7EBDC2A-A098-4B75-ABF4-AF45F6250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058525A-0837-4BA5-9FB9-C8174E7EB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F1F519B-FA71-4B48-A9CD-1C458D08B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0A41E-909E-472F-B648-985C338E2F7F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C3AEA9-C0E3-43F3-B8A2-C596205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89F533-EF57-4676-8CB0-842796F8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37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60CC65C-2A98-4C5D-A66F-67EC84098F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33C25E-FBBF-44E9-8DD4-16BF6F0BD4A3}"/>
              </a:ext>
            </a:extLst>
          </p:cNvPr>
          <p:cNvSpPr/>
          <p:nvPr userDrawn="1"/>
        </p:nvSpPr>
        <p:spPr>
          <a:xfrm>
            <a:off x="104775" y="114300"/>
            <a:ext cx="11982450" cy="6648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C1A0119-AB48-470B-A6B2-2413A19B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840793-5FDE-48B0-9EAE-22B22C52F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84DF91-F605-44AE-8D70-84E7D3D46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AD164-6899-45E1-A35B-97B163BE15C0}" type="datetime1">
              <a:rPr lang="zh-TW" altLang="en-US" smtClean="0"/>
              <a:t>2022/1/12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05541A-D817-4D34-857A-A5A5D7F42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124302-A5A1-4388-84DC-AD5336CC8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E4163-0E7D-4A57-988E-56A5B309D8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468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z2Os-W-Wi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12" Type="http://schemas.openxmlformats.org/officeDocument/2006/relationships/hyperlink" Target="https://freepngimg.com/png/48035-gps-hd-free-download-png-h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microsoft.com/office/2007/relationships/hdphoto" Target="../media/hdphoto5.wdp"/><Relationship Id="rId4" Type="http://schemas.openxmlformats.org/officeDocument/2006/relationships/hyperlink" Target="http://game-icons.net/sbed/originals/battery-pack-alt.html" TargetMode="Externa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n/black-and-white-icon-monochrome-1299789/" TargetMode="Externa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1F090F-E273-42DE-A8D2-E9730D024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11">
            <a:extLst>
              <a:ext uri="{FF2B5EF4-FFF2-40B4-BE49-F238E27FC236}">
                <a16:creationId xmlns:a16="http://schemas.microsoft.com/office/drawing/2014/main" id="{5C4FA1BD-FA54-4F7B-8B4D-CE9A1A510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" y="1530531"/>
            <a:ext cx="9793288" cy="3276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Adobe 黑体 Std R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2ECDD926-4C91-41BF-BF68-2235E6846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94" y="2307056"/>
            <a:ext cx="11428413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物聯網導論期末專題</a:t>
            </a:r>
            <a:endParaRPr lang="en-US" altLang="zh-TW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貨櫃追蹤解決方案</a:t>
            </a:r>
            <a:endParaRPr lang="en-US" altLang="zh-TW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B1D8D4-F4D6-4299-8B0E-58304B89DF84}"/>
              </a:ext>
            </a:extLst>
          </p:cNvPr>
          <p:cNvSpPr txBox="1"/>
          <p:nvPr/>
        </p:nvSpPr>
        <p:spPr>
          <a:xfrm>
            <a:off x="221508" y="5533513"/>
            <a:ext cx="574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R09631003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鄭子揚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R09631050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詹閎棋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2022/01/13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6322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AWS </a:t>
            </a:r>
            <a:r>
              <a:rPr lang="en-US" altLang="zh-TW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Dynamodb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928FF3-051D-4847-BC00-F497E145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10</a:t>
            </a:fld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F716B13-3A0D-4D2E-8DB7-CA442B7210FF}"/>
              </a:ext>
            </a:extLst>
          </p:cNvPr>
          <p:cNvGrpSpPr/>
          <p:nvPr/>
        </p:nvGrpSpPr>
        <p:grpSpPr>
          <a:xfrm>
            <a:off x="1028250" y="994053"/>
            <a:ext cx="4551463" cy="5108798"/>
            <a:chOff x="112891" y="1798645"/>
            <a:chExt cx="3964520" cy="479194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3CC89BB-2521-44B3-980A-3EF467F92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891" y="1798645"/>
              <a:ext cx="3964520" cy="479194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893376B-EE86-4EA7-A682-36592560F2F2}"/>
                </a:ext>
              </a:extLst>
            </p:cNvPr>
            <p:cNvSpPr/>
            <p:nvPr/>
          </p:nvSpPr>
          <p:spPr>
            <a:xfrm>
              <a:off x="585425" y="2917105"/>
              <a:ext cx="825700" cy="19014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5303A9-E74C-45CC-97FF-42CDFBC19489}"/>
                </a:ext>
              </a:extLst>
            </p:cNvPr>
            <p:cNvSpPr/>
            <p:nvPr/>
          </p:nvSpPr>
          <p:spPr>
            <a:xfrm>
              <a:off x="1763682" y="2919199"/>
              <a:ext cx="1094623" cy="36095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5F772A7-2120-46C7-A5F4-4BED02090AE9}"/>
                </a:ext>
              </a:extLst>
            </p:cNvPr>
            <p:cNvSpPr txBox="1"/>
            <p:nvPr/>
          </p:nvSpPr>
          <p:spPr>
            <a:xfrm>
              <a:off x="112891" y="2235276"/>
              <a:ext cx="1812654" cy="3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Partition Key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E051ABCE-62CF-40A8-AA81-F98B65C6BC6C}"/>
                </a:ext>
              </a:extLst>
            </p:cNvPr>
            <p:cNvSpPr txBox="1"/>
            <p:nvPr/>
          </p:nvSpPr>
          <p:spPr>
            <a:xfrm>
              <a:off x="1763682" y="2249710"/>
              <a:ext cx="1368661" cy="3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Sort Key</a:t>
              </a:r>
              <a:endPara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8D07183-443B-4CE4-A210-461F511D5F17}"/>
              </a:ext>
            </a:extLst>
          </p:cNvPr>
          <p:cNvSpPr txBox="1"/>
          <p:nvPr/>
        </p:nvSpPr>
        <p:spPr>
          <a:xfrm>
            <a:off x="1028250" y="6250326"/>
            <a:ext cx="4860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貨櫃訊息儲存至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Dynamodb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9496F2B-E42A-4B20-8081-C38B28195E4B}"/>
              </a:ext>
            </a:extLst>
          </p:cNvPr>
          <p:cNvSpPr/>
          <p:nvPr/>
        </p:nvSpPr>
        <p:spPr>
          <a:xfrm>
            <a:off x="1570742" y="4279636"/>
            <a:ext cx="947944" cy="1757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2FCC778-CCBC-4857-A62D-692299DC5B45}"/>
              </a:ext>
            </a:extLst>
          </p:cNvPr>
          <p:cNvSpPr txBox="1"/>
          <p:nvPr/>
        </p:nvSpPr>
        <p:spPr>
          <a:xfrm>
            <a:off x="6316833" y="2435295"/>
            <a:ext cx="5708780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Partition Key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Device</a:t>
            </a:r>
            <a:endParaRPr lang="en-US" altLang="zh-TW" sz="2400" b="1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依據不同的裝置名稱將資訊做分區處理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F7CF1E-4195-4D06-AE16-C5E8B3E2CE40}"/>
              </a:ext>
            </a:extLst>
          </p:cNvPr>
          <p:cNvSpPr txBox="1"/>
          <p:nvPr/>
        </p:nvSpPr>
        <p:spPr>
          <a:xfrm>
            <a:off x="190028" y="4263529"/>
            <a:ext cx="947944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“001”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C0FD3E8-7925-4987-94BB-DBBEB7AB438B}"/>
              </a:ext>
            </a:extLst>
          </p:cNvPr>
          <p:cNvSpPr txBox="1"/>
          <p:nvPr/>
        </p:nvSpPr>
        <p:spPr>
          <a:xfrm>
            <a:off x="190028" y="2160191"/>
            <a:ext cx="947944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“002”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62CC39-A068-4E42-9FA3-15543D077A5D}"/>
              </a:ext>
            </a:extLst>
          </p:cNvPr>
          <p:cNvSpPr txBox="1"/>
          <p:nvPr/>
        </p:nvSpPr>
        <p:spPr>
          <a:xfrm>
            <a:off x="6316833" y="3674340"/>
            <a:ext cx="5708780" cy="101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Sort Key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</a:t>
            </a:r>
            <a:endParaRPr lang="en-US" altLang="zh-TW" sz="2400" b="1" dirty="0"/>
          </a:p>
          <a:p>
            <a:pPr lvl="1">
              <a:lnSpc>
                <a:spcPct val="150000"/>
              </a:lnSpc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依據數字大小不同將資訊做先後排列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AD27A41-0EC1-4206-844C-2B2CE6559B98}"/>
              </a:ext>
            </a:extLst>
          </p:cNvPr>
          <p:cNvSpPr txBox="1"/>
          <p:nvPr/>
        </p:nvSpPr>
        <p:spPr>
          <a:xfrm>
            <a:off x="6316833" y="4913385"/>
            <a:ext cx="570878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Message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Lat, 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Lng</a:t>
            </a:r>
            <a:endParaRPr lang="en-US" altLang="zh-TW" sz="2400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92B6E3B-11CE-439E-B3F1-0E6778D099A1}"/>
              </a:ext>
            </a:extLst>
          </p:cNvPr>
          <p:cNvSpPr txBox="1"/>
          <p:nvPr/>
        </p:nvSpPr>
        <p:spPr>
          <a:xfrm>
            <a:off x="5981708" y="1409636"/>
            <a:ext cx="570878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Dynamodb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儲存貨櫃追蹤系統資訊格式</a:t>
            </a:r>
          </a:p>
        </p:txBody>
      </p:sp>
    </p:spTree>
    <p:extLst>
      <p:ext uri="{BB962C8B-B14F-4D97-AF65-F5344CB8AC3E}">
        <p14:creationId xmlns:p14="http://schemas.microsoft.com/office/powerpoint/2010/main" val="272505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33FF58F-610A-479D-8F4C-E724CD1F8D5A}"/>
              </a:ext>
            </a:extLst>
          </p:cNvPr>
          <p:cNvSpPr txBox="1"/>
          <p:nvPr/>
        </p:nvSpPr>
        <p:spPr>
          <a:xfrm>
            <a:off x="7331565" y="5352055"/>
            <a:ext cx="33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可顯示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節點的地圖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6095685B-15DA-4EA0-89B3-4E35E2D0EE19}"/>
              </a:ext>
            </a:extLst>
          </p:cNvPr>
          <p:cNvGrpSpPr/>
          <p:nvPr/>
        </p:nvGrpSpPr>
        <p:grpSpPr>
          <a:xfrm>
            <a:off x="6497081" y="1630714"/>
            <a:ext cx="5059373" cy="3585723"/>
            <a:chOff x="1720781" y="890483"/>
            <a:chExt cx="7738756" cy="5222934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E2DA1B2-B9F8-4D0E-B74D-677A8432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781" y="890483"/>
              <a:ext cx="7738756" cy="5222934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C90C5C0-C6A3-4475-82EB-BB91111DC1E2}"/>
                </a:ext>
              </a:extLst>
            </p:cNvPr>
            <p:cNvSpPr/>
            <p:nvPr/>
          </p:nvSpPr>
          <p:spPr>
            <a:xfrm>
              <a:off x="4311660" y="1544529"/>
              <a:ext cx="1975414" cy="18962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AAC38DB1-8092-4F19-8BEE-49589E87EF11}"/>
                </a:ext>
              </a:extLst>
            </p:cNvPr>
            <p:cNvCxnSpPr>
              <a:cxnSpLocks/>
              <a:stCxn id="3" idx="2"/>
              <a:endCxn id="9" idx="0"/>
            </p:cNvCxnSpPr>
            <p:nvPr/>
          </p:nvCxnSpPr>
          <p:spPr>
            <a:xfrm flipH="1">
              <a:off x="5207394" y="3440820"/>
              <a:ext cx="91973" cy="61119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EEE25DC-BB9C-4816-9009-53D57536ABDD}"/>
                </a:ext>
              </a:extLst>
            </p:cNvPr>
            <p:cNvSpPr txBox="1"/>
            <p:nvPr/>
          </p:nvSpPr>
          <p:spPr>
            <a:xfrm>
              <a:off x="3614058" y="4052018"/>
              <a:ext cx="3186672" cy="13897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點取地圖上的標記可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顯示詳細資訊，包括</a:t>
              </a:r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裝置名稱 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</a:t>
              </a: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貨櫃在該位置的時間</a:t>
              </a:r>
            </a:p>
          </p:txBody>
        </p: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3D11A-0738-4184-95C5-0D38E164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11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22AC05E-5738-40FE-8483-7415CBB942E4}"/>
              </a:ext>
            </a:extLst>
          </p:cNvPr>
          <p:cNvGrpSpPr/>
          <p:nvPr/>
        </p:nvGrpSpPr>
        <p:grpSpPr>
          <a:xfrm>
            <a:off x="1369879" y="914809"/>
            <a:ext cx="3545741" cy="5345089"/>
            <a:chOff x="1136996" y="1135982"/>
            <a:chExt cx="3545741" cy="5345089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C8B3B1AC-58C4-422D-8738-230239529913}"/>
                </a:ext>
              </a:extLst>
            </p:cNvPr>
            <p:cNvGrpSpPr/>
            <p:nvPr/>
          </p:nvGrpSpPr>
          <p:grpSpPr>
            <a:xfrm>
              <a:off x="1629029" y="1135982"/>
              <a:ext cx="2385332" cy="1172539"/>
              <a:chOff x="1827337" y="1736876"/>
              <a:chExt cx="2385332" cy="1172539"/>
            </a:xfrm>
          </p:grpSpPr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C00740C7-3C13-4B9D-9293-9776081EF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9166" y="2137336"/>
                <a:ext cx="841674" cy="772079"/>
              </a:xfrm>
              <a:prstGeom prst="rect">
                <a:avLst/>
              </a:prstGeom>
            </p:spPr>
          </p:pic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8782D016-0057-4D49-99B2-5591A2CBEF71}"/>
                  </a:ext>
                </a:extLst>
              </p:cNvPr>
              <p:cNvSpPr txBox="1"/>
              <p:nvPr/>
            </p:nvSpPr>
            <p:spPr>
              <a:xfrm>
                <a:off x="1827337" y="1736876"/>
                <a:ext cx="23853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AWS </a:t>
                </a:r>
                <a:r>
                  <a:rPr lang="en-US" altLang="zh-TW" sz="1600" b="1" dirty="0" err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Dynamodb</a:t>
                </a:r>
                <a:endPara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F9413E77-6737-49D1-AC03-39B84D34F1FF}"/>
                </a:ext>
              </a:extLst>
            </p:cNvPr>
            <p:cNvGrpSpPr/>
            <p:nvPr/>
          </p:nvGrpSpPr>
          <p:grpSpPr>
            <a:xfrm>
              <a:off x="1344564" y="2344145"/>
              <a:ext cx="1341118" cy="881740"/>
              <a:chOff x="7345068" y="2932614"/>
              <a:chExt cx="1341118" cy="881740"/>
            </a:xfrm>
          </p:grpSpPr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B8088285-6C9F-4927-8CBB-226E8F7F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8308" y="2932614"/>
                <a:ext cx="0" cy="88174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7A99758-2782-423E-A515-C00DD66F8302}"/>
                  </a:ext>
                </a:extLst>
              </p:cNvPr>
              <p:cNvSpPr txBox="1"/>
              <p:nvPr/>
            </p:nvSpPr>
            <p:spPr>
              <a:xfrm>
                <a:off x="7345068" y="3214483"/>
                <a:ext cx="134111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API ID, Key</a:t>
                </a:r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25F43C7E-FE0D-4273-8FEF-7D3A461BE3F0}"/>
                </a:ext>
              </a:extLst>
            </p:cNvPr>
            <p:cNvCxnSpPr/>
            <p:nvPr/>
          </p:nvCxnSpPr>
          <p:spPr>
            <a:xfrm>
              <a:off x="3242532" y="2335435"/>
              <a:ext cx="0" cy="8817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DE9C9DA-67CF-418E-97EC-FAFC081976DA}"/>
                </a:ext>
              </a:extLst>
            </p:cNvPr>
            <p:cNvSpPr txBox="1"/>
            <p:nvPr/>
          </p:nvSpPr>
          <p:spPr>
            <a:xfrm>
              <a:off x="3068363" y="2630012"/>
              <a:ext cx="134111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貨櫃資訊</a:t>
              </a:r>
            </a:p>
          </p:txBody>
        </p:sp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25CCAC6-BFF9-429B-A985-39B7135DC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2952" y="3349697"/>
              <a:ext cx="1489821" cy="711017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3950F0A2-234C-4E45-B108-494F2A34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3829" y="3318463"/>
              <a:ext cx="753189" cy="753189"/>
            </a:xfrm>
            <a:prstGeom prst="rect">
              <a:avLst/>
            </a:prstGeom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315AB74-9E11-416C-A6D8-2163017B0227}"/>
                </a:ext>
              </a:extLst>
            </p:cNvPr>
            <p:cNvSpPr txBox="1"/>
            <p:nvPr/>
          </p:nvSpPr>
          <p:spPr>
            <a:xfrm>
              <a:off x="1369301" y="4060714"/>
              <a:ext cx="1465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Flask Web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C9FC0D1-AB89-4494-B557-347817A88A9A}"/>
                </a:ext>
              </a:extLst>
            </p:cNvPr>
            <p:cNvSpPr txBox="1"/>
            <p:nvPr/>
          </p:nvSpPr>
          <p:spPr>
            <a:xfrm>
              <a:off x="2877507" y="4079994"/>
              <a:ext cx="1465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OSM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D8F3593C-240B-4EB3-8DE4-E88882DEF430}"/>
                </a:ext>
              </a:extLst>
            </p:cNvPr>
            <p:cNvCxnSpPr>
              <a:cxnSpLocks/>
            </p:cNvCxnSpPr>
            <p:nvPr/>
          </p:nvCxnSpPr>
          <p:spPr>
            <a:xfrm>
              <a:off x="2909867" y="4399268"/>
              <a:ext cx="0" cy="330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A7665F9-3921-4B6F-87DC-8679FD085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1" t="5366" r="13462" b="12624"/>
            <a:stretch/>
          </p:blipFill>
          <p:spPr>
            <a:xfrm>
              <a:off x="1136996" y="4846591"/>
              <a:ext cx="984065" cy="1221892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9CDE024-8A60-4D87-BC13-B58EB1407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1" t="5366" r="13462" b="12624"/>
            <a:stretch/>
          </p:blipFill>
          <p:spPr>
            <a:xfrm>
              <a:off x="2417834" y="4846591"/>
              <a:ext cx="984065" cy="1221892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84E9C19E-6169-450C-9F6A-52AEECFF7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1" t="5366" r="13462" b="12624"/>
            <a:stretch/>
          </p:blipFill>
          <p:spPr>
            <a:xfrm>
              <a:off x="3698672" y="4842244"/>
              <a:ext cx="984065" cy="1221892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5E92534-7EA2-49B5-9A29-EFEA3E4282E2}"/>
                </a:ext>
              </a:extLst>
            </p:cNvPr>
            <p:cNvSpPr txBox="1"/>
            <p:nvPr/>
          </p:nvSpPr>
          <p:spPr>
            <a:xfrm>
              <a:off x="2176950" y="6142517"/>
              <a:ext cx="1465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User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05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F5FE3-5007-456B-8956-561BDA65A78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692988-94A2-41B5-B1B4-ED551F173B8D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2BAE7D-5131-4206-9B70-FFCB962B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C1348B-9AE9-4EA0-903C-F14B19751879}"/>
              </a:ext>
            </a:extLst>
          </p:cNvPr>
          <p:cNvSpPr/>
          <p:nvPr/>
        </p:nvSpPr>
        <p:spPr>
          <a:xfrm>
            <a:off x="478623" y="78580"/>
            <a:ext cx="2803973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結果與未來展望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6BCC96-33ED-4FAD-91C0-F0593860D141}"/>
              </a:ext>
            </a:extLst>
          </p:cNvPr>
          <p:cNvSpPr txBox="1"/>
          <p:nvPr/>
        </p:nvSpPr>
        <p:spPr>
          <a:xfrm>
            <a:off x="478623" y="1472311"/>
            <a:ext cx="10221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影片連結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https://youtu.be/oz2Os-W-Wic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693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F5FE3-5007-456B-8956-561BDA65A78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692988-94A2-41B5-B1B4-ED551F173B8D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2BAE7D-5131-4206-9B70-FFCB962B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C1348B-9AE9-4EA0-903C-F14B19751879}"/>
              </a:ext>
            </a:extLst>
          </p:cNvPr>
          <p:cNvSpPr/>
          <p:nvPr/>
        </p:nvSpPr>
        <p:spPr>
          <a:xfrm>
            <a:off x="478623" y="78580"/>
            <a:ext cx="2803973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結果與未來展望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9C5F5F-D865-4630-A34B-755C861031A2}"/>
              </a:ext>
            </a:extLst>
          </p:cNvPr>
          <p:cNvSpPr txBox="1"/>
          <p:nvPr/>
        </p:nvSpPr>
        <p:spPr>
          <a:xfrm>
            <a:off x="8849067" y="5169177"/>
            <a:ext cx="25047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實驗路徑圖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Demo)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Device003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藍線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Device004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66A93E9-EACF-458F-8839-2F1DA44CBF1B}"/>
              </a:ext>
            </a:extLst>
          </p:cNvPr>
          <p:cNvGrpSpPr/>
          <p:nvPr/>
        </p:nvGrpSpPr>
        <p:grpSpPr>
          <a:xfrm>
            <a:off x="478623" y="1052826"/>
            <a:ext cx="8201799" cy="5399318"/>
            <a:chOff x="478623" y="1052826"/>
            <a:chExt cx="8201799" cy="539931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0BBB469-2CEE-4212-B74A-5A0111500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8623" y="1052826"/>
              <a:ext cx="8201799" cy="539931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518BB5F-C658-437F-AEF7-4EAAF2AFFDC8}"/>
                </a:ext>
              </a:extLst>
            </p:cNvPr>
            <p:cNvSpPr/>
            <p:nvPr/>
          </p:nvSpPr>
          <p:spPr>
            <a:xfrm>
              <a:off x="6444496" y="3366481"/>
              <a:ext cx="1576252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鄭江樓</a:t>
              </a:r>
              <a:endPara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(Server</a:t>
              </a:r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架設位置</a:t>
              </a:r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1A3837F7-C220-43DF-9787-13DCD52777FC}"/>
                </a:ext>
              </a:extLst>
            </p:cNvPr>
            <p:cNvCxnSpPr>
              <a:cxnSpLocks/>
            </p:cNvCxnSpPr>
            <p:nvPr/>
          </p:nvCxnSpPr>
          <p:spPr>
            <a:xfrm>
              <a:off x="6161314" y="3698965"/>
              <a:ext cx="25690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星形: 五角 12">
              <a:extLst>
                <a:ext uri="{FF2B5EF4-FFF2-40B4-BE49-F238E27FC236}">
                  <a16:creationId xmlns:a16="http://schemas.microsoft.com/office/drawing/2014/main" id="{9E3A3A98-77E0-4BF2-AB58-A6ECEF10814D}"/>
                </a:ext>
              </a:extLst>
            </p:cNvPr>
            <p:cNvSpPr/>
            <p:nvPr/>
          </p:nvSpPr>
          <p:spPr>
            <a:xfrm>
              <a:off x="5987142" y="3578313"/>
              <a:ext cx="174172" cy="174172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26A0AB7-D5B1-45FC-A215-8E70F2E9209B}"/>
                </a:ext>
              </a:extLst>
            </p:cNvPr>
            <p:cNvSpPr/>
            <p:nvPr/>
          </p:nvSpPr>
          <p:spPr>
            <a:xfrm>
              <a:off x="5051124" y="3096516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電機二館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4AE15AB-00C4-4C26-A907-A80601AD167C}"/>
                </a:ext>
              </a:extLst>
            </p:cNvPr>
            <p:cNvSpPr/>
            <p:nvPr/>
          </p:nvSpPr>
          <p:spPr>
            <a:xfrm>
              <a:off x="3923441" y="2883484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工綜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D43EE49-BE69-4396-A46B-3E924F769E4B}"/>
                </a:ext>
              </a:extLst>
            </p:cNvPr>
            <p:cNvSpPr/>
            <p:nvPr/>
          </p:nvSpPr>
          <p:spPr>
            <a:xfrm>
              <a:off x="4811792" y="2607897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德田館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A27EB24-40F0-409E-BF6C-CBAB14CC6762}"/>
                </a:ext>
              </a:extLst>
            </p:cNvPr>
            <p:cNvSpPr/>
            <p:nvPr/>
          </p:nvSpPr>
          <p:spPr>
            <a:xfrm>
              <a:off x="5519133" y="2155961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博理館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F188105-BE0D-424A-ABD3-3F31EEC23504}"/>
                </a:ext>
              </a:extLst>
            </p:cNvPr>
            <p:cNvSpPr/>
            <p:nvPr/>
          </p:nvSpPr>
          <p:spPr>
            <a:xfrm>
              <a:off x="7232622" y="4246362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明達館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C894227-8E0D-4BBF-A19A-BCFC33521E56}"/>
                </a:ext>
              </a:extLst>
            </p:cNvPr>
            <p:cNvSpPr/>
            <p:nvPr/>
          </p:nvSpPr>
          <p:spPr>
            <a:xfrm>
              <a:off x="5656523" y="5134584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工海館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2708016-237B-408D-938F-9D5AE1C475A7}"/>
                </a:ext>
              </a:extLst>
            </p:cNvPr>
            <p:cNvSpPr/>
            <p:nvPr/>
          </p:nvSpPr>
          <p:spPr>
            <a:xfrm>
              <a:off x="4132523" y="4285711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台大總圖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9FFF04-6BAC-42B9-B243-7AE31DAFBB90}"/>
                </a:ext>
              </a:extLst>
            </p:cNvPr>
            <p:cNvSpPr/>
            <p:nvPr/>
          </p:nvSpPr>
          <p:spPr>
            <a:xfrm>
              <a:off x="3300014" y="3815857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活大</a:t>
              </a:r>
              <a:endParaRPr lang="en-US" altLang="zh-TW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麥當勞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CE96ED9-319D-4EAB-B66A-E23CC9D335D9}"/>
                </a:ext>
              </a:extLst>
            </p:cNvPr>
            <p:cNvSpPr/>
            <p:nvPr/>
          </p:nvSpPr>
          <p:spPr>
            <a:xfrm>
              <a:off x="1051654" y="3815857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小福樓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5CAD654-0F18-42AD-96D2-B2512F48CA91}"/>
                </a:ext>
              </a:extLst>
            </p:cNvPr>
            <p:cNvSpPr/>
            <p:nvPr/>
          </p:nvSpPr>
          <p:spPr>
            <a:xfrm>
              <a:off x="2153288" y="1677903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女八舍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454B0A2-E25A-4E3B-AC65-6E47E71265D3}"/>
                </a:ext>
              </a:extLst>
            </p:cNvPr>
            <p:cNvSpPr/>
            <p:nvPr/>
          </p:nvSpPr>
          <p:spPr>
            <a:xfrm>
              <a:off x="3575826" y="1179570"/>
              <a:ext cx="936018" cy="6649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語言中心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58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2803973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結果與未來展望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3CF739-F9AE-41A2-9826-F209E3A9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47988C-F3C2-4661-8852-F1952886F5BC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845DB1-ED40-47F0-A0A1-B9FE54E891A0}"/>
              </a:ext>
            </a:extLst>
          </p:cNvPr>
          <p:cNvSpPr txBox="1"/>
          <p:nvPr/>
        </p:nvSpPr>
        <p:spPr>
          <a:xfrm>
            <a:off x="5167323" y="1858695"/>
            <a:ext cx="6605453" cy="350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</a:t>
            </a:r>
            <a:endParaRPr lang="en-US" altLang="zh-TW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使用課堂提供器材設備，以及教授的技術打造簡易貨櫃追蹤系統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可讓使用者透過網頁前端了解貨櫃即時位置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缺失</a:t>
            </a:r>
            <a:endParaRPr lang="en-US" altLang="zh-TW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尚未解決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功耗過大問題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模組易受障礙物影響，覆蓋面積過小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雲端及地圖功能許多功能受付費限制</a:t>
            </a:r>
            <a:endParaRPr lang="en-US" alt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891F43-4E8E-4E30-9632-A79EE7A696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543" y="1314016"/>
            <a:ext cx="4092959" cy="4593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44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2803973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結果與未來展望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3CF739-F9AE-41A2-9826-F209E3A9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F30CCA-673E-445E-96CA-94331838CBB3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9A46D53-46AF-4F54-AAEE-8E881DBAF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640" r="11689"/>
          <a:stretch/>
        </p:blipFill>
        <p:spPr>
          <a:xfrm>
            <a:off x="3801886" y="1469322"/>
            <a:ext cx="1074913" cy="140198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F0FFD1-24ED-4905-90F2-64B96D5A4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97" y="1550919"/>
            <a:ext cx="1238795" cy="123879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3466A4B-D0EC-4ABE-A658-B28AC671F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2000" l="2667" r="98667">
                        <a14:foregroundMark x1="37778" y1="10222" x2="37778" y2="10222"/>
                        <a14:foregroundMark x1="5778" y1="29778" x2="5778" y2="29778"/>
                        <a14:foregroundMark x1="18222" y1="40000" x2="18222" y2="40000"/>
                        <a14:foregroundMark x1="2667" y1="49333" x2="2667" y2="49333"/>
                        <a14:foregroundMark x1="19556" y1="58667" x2="19556" y2="58667"/>
                        <a14:foregroundMark x1="19556" y1="75111" x2="19556" y2="75111"/>
                        <a14:foregroundMark x1="50222" y1="92444" x2="50222" y2="92444"/>
                        <a14:foregroundMark x1="81333" y1="74667" x2="81333" y2="74667"/>
                        <a14:foregroundMark x1="81778" y1="60444" x2="81778" y2="60444"/>
                        <a14:foregroundMark x1="98667" y1="51111" x2="98667" y2="51111"/>
                        <a14:foregroundMark x1="83556" y1="39556" x2="83556" y2="39556"/>
                        <a14:foregroundMark x1="94667" y1="29778" x2="94667" y2="29778"/>
                        <a14:foregroundMark x1="63556" y1="11556" x2="63556" y2="11556"/>
                        <a14:foregroundMark x1="51556" y1="23556" x2="51556" y2="23556"/>
                        <a14:foregroundMark x1="50222" y1="23111" x2="50222" y2="2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94" y="3919531"/>
            <a:ext cx="1497945" cy="149794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657A1EF-7D0F-4AE8-B085-928076FBE1EE}"/>
              </a:ext>
            </a:extLst>
          </p:cNvPr>
          <p:cNvSpPr/>
          <p:nvPr/>
        </p:nvSpPr>
        <p:spPr>
          <a:xfrm>
            <a:off x="3638694" y="3082830"/>
            <a:ext cx="1401987" cy="62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低功耗模式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1B5797B-EA96-4813-857A-03EBD70C0EFC}"/>
              </a:ext>
            </a:extLst>
          </p:cNvPr>
          <p:cNvSpPr/>
          <p:nvPr/>
        </p:nvSpPr>
        <p:spPr>
          <a:xfrm>
            <a:off x="7087300" y="3076638"/>
            <a:ext cx="1401987" cy="62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硬體設備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E375EEF-0F0C-4026-A1F3-A382A5E62856}"/>
              </a:ext>
            </a:extLst>
          </p:cNvPr>
          <p:cNvSpPr/>
          <p:nvPr/>
        </p:nvSpPr>
        <p:spPr>
          <a:xfrm>
            <a:off x="3647403" y="5526847"/>
            <a:ext cx="1401987" cy="62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模組外殼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815D832-8535-42FD-B2C9-93F641159C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6162" y="3967509"/>
            <a:ext cx="844733" cy="140198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BF6DAED-8396-448C-BE10-B8F9886CC4E6}"/>
              </a:ext>
            </a:extLst>
          </p:cNvPr>
          <p:cNvSpPr/>
          <p:nvPr/>
        </p:nvSpPr>
        <p:spPr>
          <a:xfrm>
            <a:off x="7087298" y="5526847"/>
            <a:ext cx="1401987" cy="625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8C9B8866-49FE-4330-9448-B25948FE6F4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65" b="97403" l="1471" r="98693">
                        <a14:foregroundMark x1="1471" y1="34848" x2="1471" y2="34848"/>
                        <a14:foregroundMark x1="1961" y1="86147" x2="1961" y2="86147"/>
                        <a14:foregroundMark x1="26144" y1="97835" x2="26144" y2="97835"/>
                        <a14:foregroundMark x1="98856" y1="61472" x2="98856" y2="61472"/>
                        <a14:foregroundMark x1="98856" y1="11688" x2="98856" y2="11688"/>
                        <a14:foregroundMark x1="71895" y1="2165" x2="71895" y2="2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05" y="3215000"/>
            <a:ext cx="1396531" cy="1067266"/>
          </a:xfrm>
          <a:prstGeom prst="rect">
            <a:avLst/>
          </a:prstGeom>
        </p:spPr>
      </p:pic>
      <p:cxnSp>
        <p:nvCxnSpPr>
          <p:cNvPr id="49" name="接點: 肘形 48">
            <a:extLst>
              <a:ext uri="{FF2B5EF4-FFF2-40B4-BE49-F238E27FC236}">
                <a16:creationId xmlns:a16="http://schemas.microsoft.com/office/drawing/2014/main" id="{6637FFA6-21F0-42A5-9E01-299121295AA0}"/>
              </a:ext>
            </a:extLst>
          </p:cNvPr>
          <p:cNvCxnSpPr>
            <a:stCxn id="4" idx="3"/>
            <a:endCxn id="42" idx="1"/>
          </p:cNvCxnSpPr>
          <p:nvPr/>
        </p:nvCxnSpPr>
        <p:spPr>
          <a:xfrm>
            <a:off x="4876799" y="2170316"/>
            <a:ext cx="599506" cy="1578317"/>
          </a:xfrm>
          <a:prstGeom prst="bentConnector3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接點: 肘形 50">
            <a:extLst>
              <a:ext uri="{FF2B5EF4-FFF2-40B4-BE49-F238E27FC236}">
                <a16:creationId xmlns:a16="http://schemas.microsoft.com/office/drawing/2014/main" id="{EAD99D1C-074E-42EB-9D15-3A9D3FC0C5B7}"/>
              </a:ext>
            </a:extLst>
          </p:cNvPr>
          <p:cNvCxnSpPr>
            <a:stCxn id="8" idx="1"/>
            <a:endCxn id="42" idx="0"/>
          </p:cNvCxnSpPr>
          <p:nvPr/>
        </p:nvCxnSpPr>
        <p:spPr>
          <a:xfrm rot="10800000" flipV="1">
            <a:off x="6174571" y="2170316"/>
            <a:ext cx="994326" cy="1044683"/>
          </a:xfrm>
          <a:prstGeom prst="bentConnector2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51C53444-1FA8-4563-8628-862958897682}"/>
              </a:ext>
            </a:extLst>
          </p:cNvPr>
          <p:cNvCxnSpPr>
            <a:stCxn id="10" idx="3"/>
            <a:endCxn id="42" idx="2"/>
          </p:cNvCxnSpPr>
          <p:nvPr/>
        </p:nvCxnSpPr>
        <p:spPr>
          <a:xfrm flipV="1">
            <a:off x="5136639" y="4282266"/>
            <a:ext cx="1037932" cy="386238"/>
          </a:xfrm>
          <a:prstGeom prst="bentConnector2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接點: 肘形 61">
            <a:extLst>
              <a:ext uri="{FF2B5EF4-FFF2-40B4-BE49-F238E27FC236}">
                <a16:creationId xmlns:a16="http://schemas.microsoft.com/office/drawing/2014/main" id="{F42E04C5-56B2-44F0-B1C1-F0F961D70274}"/>
              </a:ext>
            </a:extLst>
          </p:cNvPr>
          <p:cNvCxnSpPr>
            <a:cxnSpLocks/>
            <a:stCxn id="13" idx="1"/>
            <a:endCxn id="42" idx="3"/>
          </p:cNvCxnSpPr>
          <p:nvPr/>
        </p:nvCxnSpPr>
        <p:spPr>
          <a:xfrm rot="10800000">
            <a:off x="6872836" y="3748633"/>
            <a:ext cx="503326" cy="9198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BA8748F-722C-4582-8F4E-F3A8D0302817}"/>
              </a:ext>
            </a:extLst>
          </p:cNvPr>
          <p:cNvSpPr txBox="1"/>
          <p:nvPr/>
        </p:nvSpPr>
        <p:spPr>
          <a:xfrm>
            <a:off x="810110" y="1765867"/>
            <a:ext cx="2605622" cy="9848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低功耗模式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更換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MCU,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感測模組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末端節點使用壽命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92649283-28A9-4CFC-AE50-5F177DEB7E3C}"/>
              </a:ext>
            </a:extLst>
          </p:cNvPr>
          <p:cNvSpPr txBox="1"/>
          <p:nvPr/>
        </p:nvSpPr>
        <p:spPr>
          <a:xfrm>
            <a:off x="815912" y="4475385"/>
            <a:ext cx="2599820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打造更輕便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防水等功能的外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殼方便將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末端貼上貨櫃箱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AA5E2E3-679B-4FDB-879E-0D909F01800B}"/>
              </a:ext>
            </a:extLst>
          </p:cNvPr>
          <p:cNvSpPr txBox="1"/>
          <p:nvPr/>
        </p:nvSpPr>
        <p:spPr>
          <a:xfrm>
            <a:off x="8732955" y="1765866"/>
            <a:ext cx="2605622" cy="9848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重新設計電路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讓硬體的體積縮小</a:t>
            </a:r>
            <a:b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整體耗電量下降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B82CD5-C87E-46FE-B1A3-BA198F564918}"/>
              </a:ext>
            </a:extLst>
          </p:cNvPr>
          <p:cNvSpPr txBox="1"/>
          <p:nvPr/>
        </p:nvSpPr>
        <p:spPr>
          <a:xfrm>
            <a:off x="8724221" y="4475385"/>
            <a:ext cx="2599820" cy="9848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加強使用者端功能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可讓貨運駕駛可以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直接透過手機</a:t>
            </a:r>
            <a:r>
              <a:rPr lang="en-US" altLang="zh-TW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追蹤貨櫃</a:t>
            </a:r>
            <a:endParaRPr lang="en-US" altLang="zh-TW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EE9E50F-2899-4C16-86B5-92120B991E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418313" y="3007303"/>
            <a:ext cx="336317" cy="5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8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參考文獻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D0EA8A-6F71-4794-8CDE-826E80687308}"/>
              </a:ext>
            </a:extLst>
          </p:cNvPr>
          <p:cNvSpPr/>
          <p:nvPr/>
        </p:nvSpPr>
        <p:spPr>
          <a:xfrm>
            <a:off x="478623" y="1046092"/>
            <a:ext cx="1079897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1600" dirty="0">
                <a:solidFill>
                  <a:schemeClr val="bg1">
                    <a:lumMod val="65000"/>
                  </a:schemeClr>
                </a:solidFill>
              </a:rPr>
              <a:t>https://tw.news.yahoo.com/%E7%BE%8E%E6%B4%9B%E6%9D%89%E7%A3%AF-%E9%95%B7%E7%81%98%E6%B8%AF%E5%A1%9E%E6%B8%AF-%E7%AD%89%E5%BE%85%E5%85%A5%E6%B8%AF%E8%B2%A8%E6%AB%83%E8%88%B9%E9%80%BE%E7%99%BE%E8%89%98-112735462.html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6577731-F71C-4ED4-A98E-CD57508C7C63}"/>
              </a:ext>
            </a:extLst>
          </p:cNvPr>
          <p:cNvSpPr/>
          <p:nvPr/>
        </p:nvSpPr>
        <p:spPr>
          <a:xfrm>
            <a:off x="478621" y="2282446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https://money.udn.com/money/story/122229/5981526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A32B2B-A65F-4AFA-BE87-CC0E805EEFDA}"/>
              </a:ext>
            </a:extLst>
          </p:cNvPr>
          <p:cNvSpPr/>
          <p:nvPr/>
        </p:nvSpPr>
        <p:spPr>
          <a:xfrm>
            <a:off x="478620" y="2780136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https://randomnerdtutorials.com/guide-to-neo-6m-gps-module-with-arduino/ 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7D32AC-3EE8-43C2-B0AB-58B2856B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A82DC5-824B-4065-A3EA-B82793F0B639}"/>
              </a:ext>
            </a:extLst>
          </p:cNvPr>
          <p:cNvSpPr/>
          <p:nvPr/>
        </p:nvSpPr>
        <p:spPr>
          <a:xfrm>
            <a:off x="478619" y="3277826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https://diyi0t.com/arduino-reduce-power-consumption/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51AD5C-47A2-47F1-8EA5-95E956EAC934}"/>
              </a:ext>
            </a:extLst>
          </p:cNvPr>
          <p:cNvSpPr/>
          <p:nvPr/>
        </p:nvSpPr>
        <p:spPr>
          <a:xfrm>
            <a:off x="478619" y="3775516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https://medium.com/@NotSoCoolCoder/handling-json-data-for-dynamodb-using-python-6bbd19ee884e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CE055D-F8A1-49A9-90E6-3CA659213AB7}"/>
              </a:ext>
            </a:extLst>
          </p:cNvPr>
          <p:cNvSpPr/>
          <p:nvPr/>
        </p:nvSpPr>
        <p:spPr>
          <a:xfrm>
            <a:off x="478618" y="4273206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https://docs.aws.amazon.com/zh_tw/amazondynamodb/latest/developerguide/GettingStarted.Python.04.html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7EC763-2B7C-410C-A387-4A2A1B4DF6EA}"/>
              </a:ext>
            </a:extLst>
          </p:cNvPr>
          <p:cNvSpPr/>
          <p:nvPr/>
        </p:nvSpPr>
        <p:spPr>
          <a:xfrm>
            <a:off x="478618" y="4773401"/>
            <a:ext cx="107989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https://blog.yeshuanova.com/2017/10/python-visulization-folium/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04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1F090F-E273-42DE-A8D2-E9730D024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A0A255-C1D2-42C1-A054-033BA8B49344}"/>
              </a:ext>
            </a:extLst>
          </p:cNvPr>
          <p:cNvSpPr txBox="1"/>
          <p:nvPr/>
        </p:nvSpPr>
        <p:spPr>
          <a:xfrm>
            <a:off x="243839" y="2875002"/>
            <a:ext cx="11382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Thanks for your attention!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EE51-9F59-4520-891F-D27DCBDF804F}"/>
              </a:ext>
            </a:extLst>
          </p:cNvPr>
          <p:cNvSpPr/>
          <p:nvPr/>
        </p:nvSpPr>
        <p:spPr>
          <a:xfrm>
            <a:off x="539928" y="0"/>
            <a:ext cx="200298" cy="2164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921E9A-B9D4-4AE6-892C-E3BFD6280C7A}"/>
              </a:ext>
            </a:extLst>
          </p:cNvPr>
          <p:cNvSpPr/>
          <p:nvPr/>
        </p:nvSpPr>
        <p:spPr>
          <a:xfrm>
            <a:off x="539928" y="4693920"/>
            <a:ext cx="200298" cy="21640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17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01F090F-E273-42DE-A8D2-E9730D024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D8A0A255-C1D2-42C1-A054-033BA8B49344}"/>
              </a:ext>
            </a:extLst>
          </p:cNvPr>
          <p:cNvSpPr txBox="1"/>
          <p:nvPr/>
        </p:nvSpPr>
        <p:spPr>
          <a:xfrm>
            <a:off x="278674" y="687978"/>
            <a:ext cx="2229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altLang="zh-TW"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C0EE51-9F59-4520-891F-D27DCBDF804F}"/>
              </a:ext>
            </a:extLst>
          </p:cNvPr>
          <p:cNvSpPr/>
          <p:nvPr/>
        </p:nvSpPr>
        <p:spPr>
          <a:xfrm>
            <a:off x="539928" y="0"/>
            <a:ext cx="200298" cy="6618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921E9A-B9D4-4AE6-892C-E3BFD6280C7A}"/>
              </a:ext>
            </a:extLst>
          </p:cNvPr>
          <p:cNvSpPr/>
          <p:nvPr/>
        </p:nvSpPr>
        <p:spPr>
          <a:xfrm>
            <a:off x="539928" y="1766515"/>
            <a:ext cx="200298" cy="50914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939EDF0-57C9-4C72-83DE-EEFA9C276114}"/>
              </a:ext>
            </a:extLst>
          </p:cNvPr>
          <p:cNvSpPr txBox="1"/>
          <p:nvPr/>
        </p:nvSpPr>
        <p:spPr>
          <a:xfrm>
            <a:off x="4005943" y="995755"/>
            <a:ext cx="7141028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前言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D52DC9-85D3-4CBE-B8C1-CA7496F2ADBE}"/>
              </a:ext>
            </a:extLst>
          </p:cNvPr>
          <p:cNvSpPr txBox="1"/>
          <p:nvPr/>
        </p:nvSpPr>
        <p:spPr>
          <a:xfrm>
            <a:off x="4005943" y="2369407"/>
            <a:ext cx="7141028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 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5C81B4-BDE1-48DF-BBA4-8C63A4B36F77}"/>
              </a:ext>
            </a:extLst>
          </p:cNvPr>
          <p:cNvSpPr txBox="1"/>
          <p:nvPr/>
        </p:nvSpPr>
        <p:spPr>
          <a:xfrm>
            <a:off x="4005943" y="3743059"/>
            <a:ext cx="7141028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     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結論與未來展望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519BE8-F4C4-4779-860C-E7165B70E1B8}"/>
              </a:ext>
            </a:extLst>
          </p:cNvPr>
          <p:cNvSpPr txBox="1"/>
          <p:nvPr/>
        </p:nvSpPr>
        <p:spPr>
          <a:xfrm>
            <a:off x="4005943" y="5116711"/>
            <a:ext cx="7141028" cy="76944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參考文獻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3380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766">
            <a:extLst>
              <a:ext uri="{FF2B5EF4-FFF2-40B4-BE49-F238E27FC236}">
                <a16:creationId xmlns:a16="http://schemas.microsoft.com/office/drawing/2014/main" id="{D8EFBBA8-03E4-45C5-9918-605EDFCE225D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FE0383-E9CC-44D0-BD5E-3CEFFA672424}"/>
              </a:ext>
            </a:extLst>
          </p:cNvPr>
          <p:cNvSpPr/>
          <p:nvPr/>
        </p:nvSpPr>
        <p:spPr>
          <a:xfrm>
            <a:off x="478623" y="78580"/>
            <a:ext cx="1008609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96">
            <a:extLst>
              <a:ext uri="{FF2B5EF4-FFF2-40B4-BE49-F238E27FC236}">
                <a16:creationId xmlns:a16="http://schemas.microsoft.com/office/drawing/2014/main" id="{E554B810-39A7-4057-ABF9-ABB59351E803}"/>
              </a:ext>
            </a:extLst>
          </p:cNvPr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4B45A2F-69CF-4240-9E77-2FCAE4579496}"/>
              </a:ext>
            </a:extLst>
          </p:cNvPr>
          <p:cNvSpPr txBox="1"/>
          <p:nvPr/>
        </p:nvSpPr>
        <p:spPr>
          <a:xfrm>
            <a:off x="478623" y="1299576"/>
            <a:ext cx="991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COVID-19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引發貨輪及貨櫃塞港問題，貨櫃一多造成貨運業者要花更長時間找尋貨櫃，整體運作效率更差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2D73DC-738B-4859-AC3F-86A125D03F67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B6DD2E-3BC3-43A3-96DE-B66966CA048C}"/>
              </a:ext>
            </a:extLst>
          </p:cNvPr>
          <p:cNvSpPr/>
          <p:nvPr/>
        </p:nvSpPr>
        <p:spPr>
          <a:xfrm>
            <a:off x="844386" y="2463167"/>
            <a:ext cx="91269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隨著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Omicron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病例的增加，不少國家對運輸工人採取加強版檢疫措施，因人力告急而形成供應鏈危機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經濟日報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2021)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368FC1-CD9F-4205-9402-7A70ACF08D4C}"/>
              </a:ext>
            </a:extLst>
          </p:cNvPr>
          <p:cNvSpPr/>
          <p:nvPr/>
        </p:nvSpPr>
        <p:spPr>
          <a:xfrm>
            <a:off x="844385" y="3599641"/>
            <a:ext cx="91269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快桅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(Maersk)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表示農曆新年前的貨物量預料將大增，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呎貨櫃可能會供不應求，衝擊運載量，港口也可能在假期前出現貨櫃高峰，屆時全球將繼續面臨塞港問題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自由財經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2021)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770CA54-C471-4254-B0BD-24FD904FC27E}"/>
              </a:ext>
            </a:extLst>
          </p:cNvPr>
          <p:cNvSpPr/>
          <p:nvPr/>
        </p:nvSpPr>
        <p:spPr>
          <a:xfrm>
            <a:off x="844385" y="5043892"/>
            <a:ext cx="91269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COVID-19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疫情肆虐影響，美國西岸港口持續呈現塞船情況，最近在海上等待進港的貨櫃船數量，增加到約一百艘，平均等待卸貨時間拉長到將近二十一天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台灣新生報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2021)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6B8B2CA-04C5-4210-9F79-E2D3D5F1879A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問題描述</a:t>
            </a:r>
          </a:p>
        </p:txBody>
      </p:sp>
      <p:sp>
        <p:nvSpPr>
          <p:cNvPr id="12" name="投影片編號版面配置區 6">
            <a:extLst>
              <a:ext uri="{FF2B5EF4-FFF2-40B4-BE49-F238E27FC236}">
                <a16:creationId xmlns:a16="http://schemas.microsoft.com/office/drawing/2014/main" id="{FBA0B178-BBCD-4CE6-8352-22FDA49E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8E4163-0E7D-4A57-988E-56A5B309D820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0528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766">
            <a:extLst>
              <a:ext uri="{FF2B5EF4-FFF2-40B4-BE49-F238E27FC236}">
                <a16:creationId xmlns:a16="http://schemas.microsoft.com/office/drawing/2014/main" id="{D8EFBBA8-03E4-45C5-9918-605EDFCE225D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EFE0383-E9CC-44D0-BD5E-3CEFFA672424}"/>
              </a:ext>
            </a:extLst>
          </p:cNvPr>
          <p:cNvSpPr/>
          <p:nvPr/>
        </p:nvSpPr>
        <p:spPr>
          <a:xfrm>
            <a:off x="478623" y="75569"/>
            <a:ext cx="1008609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45C6D6-AF57-4C20-A7A2-ABEBEB7BD232}"/>
              </a:ext>
            </a:extLst>
          </p:cNvPr>
          <p:cNvSpPr/>
          <p:nvPr/>
        </p:nvSpPr>
        <p:spPr>
          <a:xfrm>
            <a:off x="478623" y="1089698"/>
            <a:ext cx="1097548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TW" sz="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定位及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LPWAN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技術，做成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模組吸附在貨櫃上，將貨櫃位置每一小時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傳送至後台，以便後台能追蹤貨櫃位置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電池壽命要可用１年以上，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模組體積不能過大及過重，以方便安裝吸附於貨櫃上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CE443A8-8345-4F1A-AB01-6698BABAFF12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312D0E9-6F39-48D5-A4B2-974108C52D7E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解決方案</a:t>
            </a:r>
          </a:p>
        </p:txBody>
      </p:sp>
      <p:sp>
        <p:nvSpPr>
          <p:cNvPr id="10" name="投影片編號版面配置區 6">
            <a:extLst>
              <a:ext uri="{FF2B5EF4-FFF2-40B4-BE49-F238E27FC236}">
                <a16:creationId xmlns:a16="http://schemas.microsoft.com/office/drawing/2014/main" id="{6906F8F6-B809-47E8-B615-37CD108D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B8E4163-0E7D-4A57-988E-56A5B309D820}" type="slidenum">
              <a:rPr lang="zh-TW" altLang="en-US" smtClean="0"/>
              <a:t>4</a:t>
            </a:fld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68B652-F716-45EE-8013-1EA1FEAAC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98" b="94727" l="4883" r="91602">
                        <a14:foregroundMark x1="4883" y1="43359" x2="4883" y2="43359"/>
                        <a14:foregroundMark x1="5469" y1="94727" x2="5469" y2="94727"/>
                        <a14:foregroundMark x1="56055" y1="94141" x2="56055" y2="94141"/>
                        <a14:foregroundMark x1="56445" y1="94727" x2="56445" y2="94727"/>
                        <a14:foregroundMark x1="91602" y1="59570" x2="91602" y2="59570"/>
                        <a14:foregroundMark x1="91406" y1="8789" x2="91406" y2="8789"/>
                        <a14:foregroundMark x1="41016" y1="8398" x2="41016" y2="8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57" y="3635674"/>
            <a:ext cx="1757265" cy="175726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9900FAD-5A86-4F32-9E66-E4AEF8263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720259" y="3736727"/>
            <a:ext cx="2239384" cy="1572234"/>
          </a:xfrm>
          <a:prstGeom prst="rect">
            <a:avLst/>
          </a:prstGeom>
        </p:spPr>
      </p:pic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59875DB-0B8A-4C06-A632-7E5D0D4526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59022" y="4514307"/>
            <a:ext cx="103099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6FFC19F-AF30-41C6-8018-0C01ED52007B}"/>
              </a:ext>
            </a:extLst>
          </p:cNvPr>
          <p:cNvCxnSpPr>
            <a:cxnSpLocks/>
          </p:cNvCxnSpPr>
          <p:nvPr/>
        </p:nvCxnSpPr>
        <p:spPr>
          <a:xfrm flipH="1">
            <a:off x="6717257" y="4514308"/>
            <a:ext cx="8871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AB1B4FE-8DF8-42DC-8B39-73F4CE222463}"/>
              </a:ext>
            </a:extLst>
          </p:cNvPr>
          <p:cNvSpPr txBox="1"/>
          <p:nvPr/>
        </p:nvSpPr>
        <p:spPr>
          <a:xfrm>
            <a:off x="1449355" y="5392939"/>
            <a:ext cx="206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貨櫃集裝箱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+IoT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96B75639-60BD-4C5A-A7F0-238F93C6E7EB}"/>
              </a:ext>
            </a:extLst>
          </p:cNvPr>
          <p:cNvSpPr txBox="1"/>
          <p:nvPr/>
        </p:nvSpPr>
        <p:spPr>
          <a:xfrm>
            <a:off x="4522603" y="5537469"/>
            <a:ext cx="2062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使用者介面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5E29B45F-5448-4533-A7F8-004CA91C59AD}"/>
              </a:ext>
            </a:extLst>
          </p:cNvPr>
          <p:cNvSpPr txBox="1"/>
          <p:nvPr/>
        </p:nvSpPr>
        <p:spPr>
          <a:xfrm>
            <a:off x="7808917" y="5326985"/>
            <a:ext cx="2062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貨運業者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卡車司機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87769D4-C90D-4537-BDE0-0CFC3B8318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53" l="1778" r="97778">
                        <a14:foregroundMark x1="7556" y1="21429" x2="7556" y2="21429"/>
                        <a14:foregroundMark x1="2222" y1="29670" x2="2222" y2="29670"/>
                        <a14:foregroundMark x1="2222" y1="83516" x2="2222" y2="83516"/>
                        <a14:foregroundMark x1="8000" y1="92308" x2="8000" y2="92308"/>
                        <a14:foregroundMark x1="93778" y1="90659" x2="93778" y2="90659"/>
                        <a14:foregroundMark x1="96889" y1="85165" x2="96889" y2="85165"/>
                        <a14:foregroundMark x1="97778" y1="30769" x2="97778" y2="30769"/>
                        <a14:foregroundMark x1="88444" y1="21429" x2="88444" y2="21429"/>
                        <a14:foregroundMark x1="83111" y1="16484" x2="83111" y2="16484"/>
                        <a14:foregroundMark x1="71111" y1="4945" x2="71111" y2="4945"/>
                        <a14:foregroundMark x1="57333" y1="20879" x2="57333" y2="20879"/>
                        <a14:foregroundMark x1="41778" y1="50000" x2="41778" y2="50000"/>
                        <a14:foregroundMark x1="38667" y1="56044" x2="38667" y2="56044"/>
                        <a14:foregroundMark x1="38667" y1="61538" x2="38667" y2="6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3799" y="3610284"/>
            <a:ext cx="2143125" cy="17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8F5FE3-5007-456B-8956-561BDA65A78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A692988-94A2-41B5-B1B4-ED551F173B8D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2BAE7D-5131-4206-9B70-FFCB962B6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880F39-7057-4380-84E2-7F98D0EB54B8}"/>
              </a:ext>
            </a:extLst>
          </p:cNvPr>
          <p:cNvSpPr/>
          <p:nvPr/>
        </p:nvSpPr>
        <p:spPr>
          <a:xfrm>
            <a:off x="4656908" y="6093094"/>
            <a:ext cx="3156859" cy="44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貨櫃追蹤方案系統架構圖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83CF49-36AF-4687-937C-C6B64CFA4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378" y="1047963"/>
            <a:ext cx="8139041" cy="498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89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316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 硬體設備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2A6050A-935F-48DC-8E9A-AB1681A886D6}"/>
              </a:ext>
            </a:extLst>
          </p:cNvPr>
          <p:cNvSpPr txBox="1"/>
          <p:nvPr/>
        </p:nvSpPr>
        <p:spPr>
          <a:xfrm>
            <a:off x="1496533" y="5863285"/>
            <a:ext cx="339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末端節點硬體使用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上圖為內部構造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下圖為上蓋後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44017F-15EE-4D35-8B82-A6686F559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05A7CB-3D71-481F-A2F2-68D10EA53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476" y="1045029"/>
            <a:ext cx="4577901" cy="21541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41850A-AB31-4C2B-AEDB-979287E6A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423" y="3451374"/>
            <a:ext cx="4806954" cy="23047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5C2EB75-8B68-4146-8E05-FFCE3A32C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49" y="1930501"/>
            <a:ext cx="4698103" cy="321945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50F5EE-52DD-4B5A-B40B-E313CA693805}"/>
              </a:ext>
            </a:extLst>
          </p:cNvPr>
          <p:cNvSpPr txBox="1"/>
          <p:nvPr/>
        </p:nvSpPr>
        <p:spPr>
          <a:xfrm>
            <a:off x="7152750" y="5295000"/>
            <a:ext cx="339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末端節點外殼包裝</a:t>
            </a:r>
          </a:p>
        </p:txBody>
      </p:sp>
    </p:spTree>
    <p:extLst>
      <p:ext uri="{BB962C8B-B14F-4D97-AF65-F5344CB8AC3E}">
        <p14:creationId xmlns:p14="http://schemas.microsoft.com/office/powerpoint/2010/main" val="103208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 運作流程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D582CBD-CAB3-4DEB-8A36-6C6431C33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838800"/>
              </p:ext>
            </p:extLst>
          </p:nvPr>
        </p:nvGraphicFramePr>
        <p:xfrm>
          <a:off x="5870281" y="2413442"/>
          <a:ext cx="5400000" cy="27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8684651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63659750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資料名稱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備註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8758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“YYYY / MM / DD”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98888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“</a:t>
                      </a:r>
                      <a:r>
                        <a:rPr lang="en-US" altLang="zh-TW" sz="16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hh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/ mm / ss”.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24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時制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endParaRPr lang="zh-TW" altLang="en-US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61970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裝置名稱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e.g. “001”. 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可供設置貨櫃編號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16433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緯度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浮點數格式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小數點以下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810755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經度</a:t>
                      </a:r>
                      <a:endPara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浮點數格式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. 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小數點以下</a:t>
                      </a:r>
                      <a:r>
                        <a:rPr lang="en-US" altLang="zh-TW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6</a:t>
                      </a:r>
                      <a:r>
                        <a:rPr lang="zh-TW" altLang="en-US" sz="1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 panose="020B0604020202020204" pitchFamily="34" charset="0"/>
                        </a:rPr>
                        <a:t>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594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632D340B-8C0D-4C3D-A7BD-0072FA72F62C}"/>
              </a:ext>
            </a:extLst>
          </p:cNvPr>
          <p:cNvSpPr txBox="1"/>
          <p:nvPr/>
        </p:nvSpPr>
        <p:spPr>
          <a:xfrm>
            <a:off x="6875079" y="1912239"/>
            <a:ext cx="33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節點透過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廣播資訊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8785DE-1C55-4D35-9B66-19F6254CDB89}"/>
              </a:ext>
            </a:extLst>
          </p:cNvPr>
          <p:cNvSpPr txBox="1"/>
          <p:nvPr/>
        </p:nvSpPr>
        <p:spPr>
          <a:xfrm>
            <a:off x="1572740" y="5914183"/>
            <a:ext cx="33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節點程式運作流程</a:t>
            </a:r>
          </a:p>
        </p:txBody>
      </p: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DE7E8078-7997-4E6B-A097-85EBD4F1016E}"/>
              </a:ext>
            </a:extLst>
          </p:cNvPr>
          <p:cNvGrpSpPr/>
          <p:nvPr/>
        </p:nvGrpSpPr>
        <p:grpSpPr>
          <a:xfrm>
            <a:off x="1236618" y="1094563"/>
            <a:ext cx="3866595" cy="4555661"/>
            <a:chOff x="679269" y="1094563"/>
            <a:chExt cx="3866595" cy="4555661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689B934-412E-4718-8795-8E6187E0B205}"/>
                </a:ext>
              </a:extLst>
            </p:cNvPr>
            <p:cNvSpPr txBox="1"/>
            <p:nvPr/>
          </p:nvSpPr>
          <p:spPr>
            <a:xfrm>
              <a:off x="1891870" y="3388066"/>
              <a:ext cx="1410788" cy="5847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獲取經緯度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及時間資訊</a:t>
              </a:r>
            </a:p>
          </p:txBody>
        </p:sp>
        <p:sp>
          <p:nvSpPr>
            <p:cNvPr id="4" name="流程圖: 決策 3">
              <a:extLst>
                <a:ext uri="{FF2B5EF4-FFF2-40B4-BE49-F238E27FC236}">
                  <a16:creationId xmlns:a16="http://schemas.microsoft.com/office/drawing/2014/main" id="{978F694C-7F9C-4849-9911-E47D279185DF}"/>
                </a:ext>
              </a:extLst>
            </p:cNvPr>
            <p:cNvSpPr/>
            <p:nvPr/>
          </p:nvSpPr>
          <p:spPr>
            <a:xfrm>
              <a:off x="1455310" y="2355403"/>
              <a:ext cx="2283909" cy="768704"/>
            </a:xfrm>
            <a:prstGeom prst="flowChartDecision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是否抓</a:t>
              </a:r>
              <a:endPara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到衛星</a:t>
              </a:r>
            </a:p>
          </p:txBody>
        </p:sp>
        <p:sp>
          <p:nvSpPr>
            <p:cNvPr id="5" name="流程圖: 替代程序 4">
              <a:extLst>
                <a:ext uri="{FF2B5EF4-FFF2-40B4-BE49-F238E27FC236}">
                  <a16:creationId xmlns:a16="http://schemas.microsoft.com/office/drawing/2014/main" id="{5EE35BF0-A5A0-4806-816E-9C319AE9A2D3}"/>
                </a:ext>
              </a:extLst>
            </p:cNvPr>
            <p:cNvSpPr/>
            <p:nvPr/>
          </p:nvSpPr>
          <p:spPr>
            <a:xfrm>
              <a:off x="2109585" y="1094563"/>
              <a:ext cx="975360" cy="369332"/>
            </a:xfrm>
            <a:prstGeom prst="flowChartAlternateProcess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開始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BDC78BB-06E8-4DE5-9351-C05988449465}"/>
                </a:ext>
              </a:extLst>
            </p:cNvPr>
            <p:cNvSpPr txBox="1"/>
            <p:nvPr/>
          </p:nvSpPr>
          <p:spPr>
            <a:xfrm>
              <a:off x="1733887" y="4255338"/>
              <a:ext cx="1726755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Lora</a:t>
              </a:r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廣播封包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D22B2C0-2DDA-4497-84D2-EC2AACBC7E68}"/>
                </a:ext>
              </a:extLst>
            </p:cNvPr>
            <p:cNvSpPr txBox="1"/>
            <p:nvPr/>
          </p:nvSpPr>
          <p:spPr>
            <a:xfrm>
              <a:off x="1733887" y="4882616"/>
              <a:ext cx="1726755" cy="5847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</a:p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睡眠模式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F9DD9CD-5731-4930-8092-6C10FCAEB246}"/>
                </a:ext>
              </a:extLst>
            </p:cNvPr>
            <p:cNvSpPr txBox="1"/>
            <p:nvPr/>
          </p:nvSpPr>
          <p:spPr>
            <a:xfrm>
              <a:off x="1939631" y="1829284"/>
              <a:ext cx="1315268" cy="3385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抓取衛星</a:t>
              </a: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8FDD1FE6-16B9-4011-BE51-6EBD549FF155}"/>
                </a:ext>
              </a:extLst>
            </p:cNvPr>
            <p:cNvCxnSpPr>
              <a:stCxn id="5" idx="2"/>
              <a:endCxn id="16" idx="0"/>
            </p:cNvCxnSpPr>
            <p:nvPr/>
          </p:nvCxnSpPr>
          <p:spPr>
            <a:xfrm>
              <a:off x="2597265" y="1463895"/>
              <a:ext cx="0" cy="3653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B08089BD-9325-4EE2-BD22-38EB374459CC}"/>
                </a:ext>
              </a:extLst>
            </p:cNvPr>
            <p:cNvCxnSpPr>
              <a:cxnSpLocks/>
              <a:stCxn id="16" idx="2"/>
              <a:endCxn id="4" idx="0"/>
            </p:cNvCxnSpPr>
            <p:nvPr/>
          </p:nvCxnSpPr>
          <p:spPr>
            <a:xfrm>
              <a:off x="2597265" y="2167838"/>
              <a:ext cx="0" cy="1875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195D621C-92D9-4045-8175-C73FDAE3D7AE}"/>
                </a:ext>
              </a:extLst>
            </p:cNvPr>
            <p:cNvCxnSpPr>
              <a:stCxn id="4" idx="2"/>
              <a:endCxn id="3" idx="0"/>
            </p:cNvCxnSpPr>
            <p:nvPr/>
          </p:nvCxnSpPr>
          <p:spPr>
            <a:xfrm flipH="1">
              <a:off x="2597264" y="3124107"/>
              <a:ext cx="1" cy="26395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CD833883-22C9-4964-9070-3F47F8DC54BC}"/>
                </a:ext>
              </a:extLst>
            </p:cNvPr>
            <p:cNvCxnSpPr>
              <a:stCxn id="3" idx="2"/>
              <a:endCxn id="14" idx="0"/>
            </p:cNvCxnSpPr>
            <p:nvPr/>
          </p:nvCxnSpPr>
          <p:spPr>
            <a:xfrm>
              <a:off x="2597264" y="3972841"/>
              <a:ext cx="1" cy="2824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C314EF96-E7FC-46F6-86D2-DC73F0E24876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2597265" y="4593892"/>
              <a:ext cx="0" cy="2887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接點: 肘形 32">
              <a:extLst>
                <a:ext uri="{FF2B5EF4-FFF2-40B4-BE49-F238E27FC236}">
                  <a16:creationId xmlns:a16="http://schemas.microsoft.com/office/drawing/2014/main" id="{ECFE5CAD-B0B3-4860-A9CE-D5C300D569A6}"/>
                </a:ext>
              </a:extLst>
            </p:cNvPr>
            <p:cNvCxnSpPr>
              <a:cxnSpLocks/>
              <a:stCxn id="15" idx="3"/>
              <a:endCxn id="16" idx="3"/>
            </p:cNvCxnSpPr>
            <p:nvPr/>
          </p:nvCxnSpPr>
          <p:spPr>
            <a:xfrm flipH="1" flipV="1">
              <a:off x="3254899" y="1998561"/>
              <a:ext cx="205743" cy="3176443"/>
            </a:xfrm>
            <a:prstGeom prst="bentConnector3">
              <a:avLst>
                <a:gd name="adj1" fmla="val -449728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接點: 肘形 39">
              <a:extLst>
                <a:ext uri="{FF2B5EF4-FFF2-40B4-BE49-F238E27FC236}">
                  <a16:creationId xmlns:a16="http://schemas.microsoft.com/office/drawing/2014/main" id="{C43BF061-F16E-4EB9-80F2-F9B130A5A212}"/>
                </a:ext>
              </a:extLst>
            </p:cNvPr>
            <p:cNvCxnSpPr>
              <a:stCxn id="4" idx="1"/>
              <a:endCxn id="16" idx="1"/>
            </p:cNvCxnSpPr>
            <p:nvPr/>
          </p:nvCxnSpPr>
          <p:spPr>
            <a:xfrm rot="10800000" flipH="1">
              <a:off x="1455309" y="1998561"/>
              <a:ext cx="484321" cy="741194"/>
            </a:xfrm>
            <a:prstGeom prst="bentConnector3">
              <a:avLst>
                <a:gd name="adj1" fmla="val -13171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F3B0BD2-7E82-4DD0-9362-12F6BA43E1D2}"/>
                </a:ext>
              </a:extLst>
            </p:cNvPr>
            <p:cNvSpPr/>
            <p:nvPr/>
          </p:nvSpPr>
          <p:spPr>
            <a:xfrm>
              <a:off x="679269" y="1593669"/>
              <a:ext cx="3866595" cy="405655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F35F7E02-9EA6-4B92-A068-90020AC3F590}"/>
                </a:ext>
              </a:extLst>
            </p:cNvPr>
            <p:cNvSpPr txBox="1"/>
            <p:nvPr/>
          </p:nvSpPr>
          <p:spPr>
            <a:xfrm>
              <a:off x="1999617" y="3076721"/>
              <a:ext cx="7109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795938FC-FB9C-49C2-8E5A-FF23D2DCA285}"/>
                </a:ext>
              </a:extLst>
            </p:cNvPr>
            <p:cNvSpPr txBox="1"/>
            <p:nvPr/>
          </p:nvSpPr>
          <p:spPr>
            <a:xfrm>
              <a:off x="797673" y="2370508"/>
              <a:ext cx="71097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否</a:t>
              </a:r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FCEC8420-5931-4E3C-B27E-9E2D3861434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4017991" y="3763442"/>
            <a:ext cx="1852290" cy="6611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34E06B2-1598-4603-A7AE-8B5B7572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48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3187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節點 低功耗模式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34E06B2-1598-4603-A7AE-8B5B7572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8</a:t>
            </a:fld>
            <a:endParaRPr lang="zh-TW" altLang="en-US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EEB71CE-32E2-4857-9370-49475D9B8500}"/>
              </a:ext>
            </a:extLst>
          </p:cNvPr>
          <p:cNvGrpSpPr/>
          <p:nvPr/>
        </p:nvGrpSpPr>
        <p:grpSpPr>
          <a:xfrm>
            <a:off x="575642" y="2003276"/>
            <a:ext cx="4411980" cy="3107770"/>
            <a:chOff x="1246206" y="2086637"/>
            <a:chExt cx="4411980" cy="3107770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CD9A98C7-D7D1-46F4-8723-A06A3D2B4FE4}"/>
                </a:ext>
              </a:extLst>
            </p:cNvPr>
            <p:cNvSpPr txBox="1"/>
            <p:nvPr/>
          </p:nvSpPr>
          <p:spPr>
            <a:xfrm>
              <a:off x="1457389" y="2086637"/>
              <a:ext cx="2307772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</a:p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工作時間</a:t>
              </a: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6A65610-803E-43B6-AD3C-E9E3B00FDA85}"/>
                </a:ext>
              </a:extLst>
            </p:cNvPr>
            <p:cNvSpPr txBox="1"/>
            <p:nvPr/>
          </p:nvSpPr>
          <p:spPr>
            <a:xfrm>
              <a:off x="1457389" y="3702077"/>
              <a:ext cx="2307772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</a:p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深度睡眠模式</a:t>
              </a:r>
            </a:p>
          </p:txBody>
        </p:sp>
        <p:cxnSp>
          <p:nvCxnSpPr>
            <p:cNvPr id="7" name="接點: 肘形 6">
              <a:extLst>
                <a:ext uri="{FF2B5EF4-FFF2-40B4-BE49-F238E27FC236}">
                  <a16:creationId xmlns:a16="http://schemas.microsoft.com/office/drawing/2014/main" id="{DAD7B03D-E968-44CB-88E9-3127E4C78477}"/>
                </a:ext>
              </a:extLst>
            </p:cNvPr>
            <p:cNvCxnSpPr>
              <a:stCxn id="11" idx="3"/>
              <a:endCxn id="5" idx="3"/>
            </p:cNvCxnSpPr>
            <p:nvPr/>
          </p:nvCxnSpPr>
          <p:spPr>
            <a:xfrm flipV="1">
              <a:off x="3765161" y="2409803"/>
              <a:ext cx="12700" cy="1615440"/>
            </a:xfrm>
            <a:prstGeom prst="bentConnector3">
              <a:avLst>
                <a:gd name="adj1" fmla="val 481713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09E88145-6AA0-4AE0-86E5-EFA6B15B1EB1}"/>
                </a:ext>
              </a:extLst>
            </p:cNvPr>
            <p:cNvCxnSpPr>
              <a:stCxn id="5" idx="2"/>
              <a:endCxn id="11" idx="0"/>
            </p:cNvCxnSpPr>
            <p:nvPr/>
          </p:nvCxnSpPr>
          <p:spPr>
            <a:xfrm>
              <a:off x="2611275" y="2732968"/>
              <a:ext cx="0" cy="969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96FC09B-B978-42BA-A770-2788E29E2083}"/>
                </a:ext>
              </a:extLst>
            </p:cNvPr>
            <p:cNvSpPr txBox="1"/>
            <p:nvPr/>
          </p:nvSpPr>
          <p:spPr>
            <a:xfrm>
              <a:off x="1246206" y="4794297"/>
              <a:ext cx="3390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Arduino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睡眠模式運作流程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A411FFA-21AE-41C9-B154-03714C293459}"/>
                </a:ext>
              </a:extLst>
            </p:cNvPr>
            <p:cNvSpPr txBox="1"/>
            <p:nvPr/>
          </p:nvSpPr>
          <p:spPr>
            <a:xfrm>
              <a:off x="1333292" y="2904962"/>
              <a:ext cx="127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ADC OFF</a:t>
              </a:r>
            </a:p>
            <a:p>
              <a:pPr algn="ctr"/>
              <a:r>
                <a:rPr lang="en-US" altLang="zh-TW" dirty="0"/>
                <a:t>BOD OFF</a:t>
              </a:r>
              <a:endParaRPr lang="zh-TW" altLang="en-US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5DFD342-153B-4A09-828F-99F539E3EF7D}"/>
                </a:ext>
              </a:extLst>
            </p:cNvPr>
            <p:cNvSpPr txBox="1"/>
            <p:nvPr/>
          </p:nvSpPr>
          <p:spPr>
            <a:xfrm>
              <a:off x="4380203" y="2904962"/>
              <a:ext cx="1277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Wake up</a:t>
              </a:r>
            </a:p>
            <a:p>
              <a:pPr algn="ctr"/>
              <a:r>
                <a:rPr lang="en-US" altLang="zh-TW" dirty="0"/>
                <a:t>By Timer</a:t>
              </a:r>
              <a:endParaRPr lang="zh-TW" altLang="en-US" dirty="0"/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2DD1DFE-D2EA-45EA-8C4C-35691788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3865" y="1441437"/>
            <a:ext cx="2371646" cy="3260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3BD50A1-E915-4372-B5AB-77B32F9C98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0118" y="1441437"/>
            <a:ext cx="2369585" cy="32607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98C0F89A-169C-4F12-9EDE-CDD1D0E6EC1E}"/>
              </a:ext>
            </a:extLst>
          </p:cNvPr>
          <p:cNvSpPr txBox="1"/>
          <p:nvPr/>
        </p:nvSpPr>
        <p:spPr>
          <a:xfrm>
            <a:off x="6252459" y="5319176"/>
            <a:ext cx="4511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左圖為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工作時間量測電流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53.5mA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右圖為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睡眠時間量測電流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38.1mA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1854839-5C36-481E-8620-E1B833760555}"/>
              </a:ext>
            </a:extLst>
          </p:cNvPr>
          <p:cNvSpPr txBox="1"/>
          <p:nvPr/>
        </p:nvSpPr>
        <p:spPr>
          <a:xfrm>
            <a:off x="5219269" y="4893015"/>
            <a:ext cx="627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使用三用電表量測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9V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電池供電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17E5056B-7EF2-4A30-ADBA-4AC964447D2C}"/>
              </a:ext>
            </a:extLst>
          </p:cNvPr>
          <p:cNvCxnSpPr>
            <a:cxnSpLocks/>
          </p:cNvCxnSpPr>
          <p:nvPr/>
        </p:nvCxnSpPr>
        <p:spPr>
          <a:xfrm>
            <a:off x="7898674" y="3071832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E6201C-2876-4F7D-A7C3-BC4FE924811A}"/>
              </a:ext>
            </a:extLst>
          </p:cNvPr>
          <p:cNvSpPr txBox="1"/>
          <p:nvPr/>
        </p:nvSpPr>
        <p:spPr>
          <a:xfrm>
            <a:off x="7613037" y="2141775"/>
            <a:ext cx="14856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電流下降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幅度為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27.43%</a:t>
            </a:r>
            <a:endParaRPr lang="zh-TW" altLang="en-US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844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D4E33B8-47EB-4BF8-95DA-85A3E514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65" y="1400295"/>
            <a:ext cx="3068429" cy="4093085"/>
          </a:xfrm>
          <a:prstGeom prst="rect">
            <a:avLst/>
          </a:prstGeom>
        </p:spPr>
      </p:pic>
      <p:sp>
        <p:nvSpPr>
          <p:cNvPr id="25" name="圆角矩形 1766">
            <a:extLst>
              <a:ext uri="{FF2B5EF4-FFF2-40B4-BE49-F238E27FC236}">
                <a16:creationId xmlns:a16="http://schemas.microsoft.com/office/drawing/2014/main" id="{33E817EB-B46A-4F16-A6FE-58927BB93F81}"/>
              </a:ext>
            </a:extLst>
          </p:cNvPr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2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endParaRPr lang="zh-CN" altLang="en-US" sz="32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C9E6C50-4508-450C-99EB-54CE9A130C82}"/>
              </a:ext>
            </a:extLst>
          </p:cNvPr>
          <p:cNvSpPr/>
          <p:nvPr/>
        </p:nvSpPr>
        <p:spPr>
          <a:xfrm>
            <a:off x="478623" y="78580"/>
            <a:ext cx="1726755" cy="661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使用方法</a:t>
            </a:r>
            <a:endParaRPr lang="en-US" altLang="zh-CN" sz="28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DCD1CF7-E93D-49FC-B29C-D0E20812D65C}"/>
              </a:ext>
            </a:extLst>
          </p:cNvPr>
          <p:cNvSpPr/>
          <p:nvPr/>
        </p:nvSpPr>
        <p:spPr>
          <a:xfrm>
            <a:off x="4043835" y="249440"/>
            <a:ext cx="8046709" cy="4911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2F59C64-E4FF-41EA-9D16-454899512909}"/>
              </a:ext>
            </a:extLst>
          </p:cNvPr>
          <p:cNvSpPr txBox="1"/>
          <p:nvPr/>
        </p:nvSpPr>
        <p:spPr>
          <a:xfrm>
            <a:off x="4206239" y="302151"/>
            <a:ext cx="2360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Gateway 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89828EE-EBC1-4D85-9E7C-0DC6153BCF0D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2388555" y="3063490"/>
            <a:ext cx="1194089" cy="73102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4FAD6DB4-A8E4-4BBA-A9E0-BFC1DAC93B4B}"/>
              </a:ext>
            </a:extLst>
          </p:cNvPr>
          <p:cNvCxnSpPr>
            <a:cxnSpLocks/>
          </p:cNvCxnSpPr>
          <p:nvPr/>
        </p:nvCxnSpPr>
        <p:spPr>
          <a:xfrm flipH="1">
            <a:off x="1922523" y="4653177"/>
            <a:ext cx="167534" cy="44290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C97AF1C-51FB-4BB5-A2EB-AA109947BE63}"/>
              </a:ext>
            </a:extLst>
          </p:cNvPr>
          <p:cNvSpPr txBox="1"/>
          <p:nvPr/>
        </p:nvSpPr>
        <p:spPr>
          <a:xfrm>
            <a:off x="2816840" y="2540270"/>
            <a:ext cx="153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Dragino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ctr"/>
            <a:r>
              <a:rPr lang="en-US" altLang="zh-TW" sz="1400" b="1" dirty="0" err="1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Shield</a:t>
            </a:r>
            <a:endParaRPr lang="zh-TW" altLang="en-US" sz="1400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AEE98F3-6164-43E0-8E1B-774C73AFCC1F}"/>
              </a:ext>
            </a:extLst>
          </p:cNvPr>
          <p:cNvSpPr txBox="1"/>
          <p:nvPr/>
        </p:nvSpPr>
        <p:spPr>
          <a:xfrm>
            <a:off x="1054965" y="5096080"/>
            <a:ext cx="173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Raspberry 3b+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A311119-DC3A-4ACB-9B6F-759465AEE846}"/>
              </a:ext>
            </a:extLst>
          </p:cNvPr>
          <p:cNvSpPr txBox="1"/>
          <p:nvPr/>
        </p:nvSpPr>
        <p:spPr>
          <a:xfrm>
            <a:off x="893977" y="5700267"/>
            <a:ext cx="33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Gateway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安置在窗台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95BC651-0B37-49EC-9C17-ADB521B63B58}"/>
              </a:ext>
            </a:extLst>
          </p:cNvPr>
          <p:cNvSpPr txBox="1"/>
          <p:nvPr/>
        </p:nvSpPr>
        <p:spPr>
          <a:xfrm>
            <a:off x="6212416" y="3020498"/>
            <a:ext cx="339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LoRa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Gateway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運作流程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2B8F413-6A1B-4CF9-BD3D-630C5174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E4163-0E7D-4A57-988E-56A5B309D820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D9CB373-5650-41FB-8369-DAC5DB867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738367"/>
              </p:ext>
            </p:extLst>
          </p:nvPr>
        </p:nvGraphicFramePr>
        <p:xfrm>
          <a:off x="5072248" y="4215171"/>
          <a:ext cx="5972464" cy="1761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202">
                  <a:extLst>
                    <a:ext uri="{9D8B030D-6E8A-4147-A177-3AD203B41FA5}">
                      <a16:colId xmlns:a16="http://schemas.microsoft.com/office/drawing/2014/main" val="1065339054"/>
                    </a:ext>
                  </a:extLst>
                </a:gridCol>
                <a:gridCol w="1451262">
                  <a:extLst>
                    <a:ext uri="{9D8B030D-6E8A-4147-A177-3AD203B41FA5}">
                      <a16:colId xmlns:a16="http://schemas.microsoft.com/office/drawing/2014/main" val="112777539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1403279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資料型態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備註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94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Device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String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裝置名稱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025863"/>
                  </a:ext>
                </a:extLst>
              </a:tr>
              <a:tr h="64929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Time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Int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“2021/12/30”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“20:43:24”</a:t>
                      </a:r>
                    </a:p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→20211230204324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09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Lat,</a:t>
                      </a:r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Lng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String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經緯度資訊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579077"/>
                  </a:ext>
                </a:extLst>
              </a:tr>
            </a:tbl>
          </a:graphicData>
        </a:graphic>
      </p:graphicFrame>
      <p:sp>
        <p:nvSpPr>
          <p:cNvPr id="16" name="文字方塊 15">
            <a:extLst>
              <a:ext uri="{FF2B5EF4-FFF2-40B4-BE49-F238E27FC236}">
                <a16:creationId xmlns:a16="http://schemas.microsoft.com/office/drawing/2014/main" id="{A7B86414-058E-4E1D-824E-6C47C636E14E}"/>
              </a:ext>
            </a:extLst>
          </p:cNvPr>
          <p:cNvSpPr txBox="1"/>
          <p:nvPr/>
        </p:nvSpPr>
        <p:spPr>
          <a:xfrm>
            <a:off x="6061465" y="3692975"/>
            <a:ext cx="4011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MQTT Publish Message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BF761E-99EE-4E04-B7C2-3EC6A4AAE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79" y="1095709"/>
            <a:ext cx="6493033" cy="18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6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2920</Words>
  <Application>Microsoft Office PowerPoint</Application>
  <PresentationFormat>寬螢幕</PresentationFormat>
  <Paragraphs>303</Paragraphs>
  <Slides>17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Adobe 黑体 Std R</vt:lpstr>
      <vt:lpstr>等线</vt:lpstr>
      <vt:lpstr>方正清刻本悦宋简体</vt:lpstr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owner</dc:creator>
  <cp:lastModifiedBy>owner</cp:lastModifiedBy>
  <cp:revision>457</cp:revision>
  <dcterms:created xsi:type="dcterms:W3CDTF">2022-01-02T03:16:10Z</dcterms:created>
  <dcterms:modified xsi:type="dcterms:W3CDTF">2022-01-12T10:59:39Z</dcterms:modified>
</cp:coreProperties>
</file>